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03" r:id="rId3"/>
    <p:sldId id="329" r:id="rId4"/>
    <p:sldId id="285" r:id="rId5"/>
    <p:sldId id="339" r:id="rId6"/>
    <p:sldId id="304" r:id="rId7"/>
    <p:sldId id="311" r:id="rId8"/>
    <p:sldId id="305" r:id="rId9"/>
    <p:sldId id="306" r:id="rId10"/>
    <p:sldId id="307" r:id="rId11"/>
    <p:sldId id="308" r:id="rId12"/>
    <p:sldId id="309" r:id="rId13"/>
    <p:sldId id="312" r:id="rId14"/>
    <p:sldId id="318" r:id="rId15"/>
    <p:sldId id="314" r:id="rId16"/>
    <p:sldId id="327" r:id="rId17"/>
    <p:sldId id="330" r:id="rId18"/>
    <p:sldId id="315" r:id="rId19"/>
    <p:sldId id="321" r:id="rId20"/>
    <p:sldId id="316" r:id="rId21"/>
    <p:sldId id="322" r:id="rId22"/>
    <p:sldId id="332" r:id="rId23"/>
    <p:sldId id="317" r:id="rId24"/>
    <p:sldId id="324" r:id="rId25"/>
    <p:sldId id="325" r:id="rId26"/>
    <p:sldId id="328" r:id="rId27"/>
    <p:sldId id="33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C0"/>
    <a:srgbClr val="F7F085"/>
    <a:srgbClr val="FEE845"/>
    <a:srgbClr val="DEECF7"/>
    <a:srgbClr val="FEFCC2"/>
    <a:srgbClr val="FAE0AA"/>
    <a:srgbClr val="FBDAB6"/>
    <a:srgbClr val="ECDBC4"/>
    <a:srgbClr val="EDF1DD"/>
    <a:srgbClr val="FBF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086"/>
  </p:normalViewPr>
  <p:slideViewPr>
    <p:cSldViewPr snapToGrid="0" snapToObjects="1">
      <p:cViewPr varScale="1">
        <p:scale>
          <a:sx n="155" d="100"/>
          <a:sy n="155" d="100"/>
        </p:scale>
        <p:origin x="94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9DD3-EDFE-7045-9DFE-C9026CBF25D2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3267-9F9A-F94E-A91F-249912F0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93923-3D65-5648-84BE-21263BD7E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673" y="92927"/>
            <a:ext cx="3171373" cy="4957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D73D62-5AB5-7D4B-9C21-47A98499D6A9}"/>
              </a:ext>
            </a:extLst>
          </p:cNvPr>
          <p:cNvSpPr/>
          <p:nvPr userDrawn="1"/>
        </p:nvSpPr>
        <p:spPr>
          <a:xfrm>
            <a:off x="542693" y="223024"/>
            <a:ext cx="840058" cy="475786"/>
          </a:xfrm>
          <a:prstGeom prst="ellipse">
            <a:avLst/>
          </a:prstGeom>
          <a:solidFill>
            <a:srgbClr val="F7F0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7DB3D3-25D9-B142-B92B-09A1F7940172}"/>
              </a:ext>
            </a:extLst>
          </p:cNvPr>
          <p:cNvSpPr/>
          <p:nvPr userDrawn="1"/>
        </p:nvSpPr>
        <p:spPr>
          <a:xfrm>
            <a:off x="1527717" y="223024"/>
            <a:ext cx="840058" cy="475786"/>
          </a:xfrm>
          <a:prstGeom prst="ellipse">
            <a:avLst/>
          </a:prstGeom>
          <a:solidFill>
            <a:srgbClr val="FB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A8393A-18F1-E448-B50A-D7455E9FE55E}"/>
              </a:ext>
            </a:extLst>
          </p:cNvPr>
          <p:cNvSpPr/>
          <p:nvPr userDrawn="1"/>
        </p:nvSpPr>
        <p:spPr>
          <a:xfrm>
            <a:off x="542693" y="3354194"/>
            <a:ext cx="840058" cy="475786"/>
          </a:xfrm>
          <a:prstGeom prst="ellipse">
            <a:avLst/>
          </a:prstGeom>
          <a:solidFill>
            <a:srgbClr val="F5C2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D78756-19B6-394B-B8FD-32D3C3F7F7BE}"/>
              </a:ext>
            </a:extLst>
          </p:cNvPr>
          <p:cNvSpPr/>
          <p:nvPr userDrawn="1"/>
        </p:nvSpPr>
        <p:spPr>
          <a:xfrm>
            <a:off x="1527717" y="3354194"/>
            <a:ext cx="840058" cy="475786"/>
          </a:xfrm>
          <a:prstGeom prst="ellipse">
            <a:avLst/>
          </a:prstGeom>
          <a:solidFill>
            <a:srgbClr val="FAE0A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E0A51-293A-274F-A7D2-5D6FC3F1F3B4}"/>
              </a:ext>
            </a:extLst>
          </p:cNvPr>
          <p:cNvSpPr/>
          <p:nvPr userDrawn="1"/>
        </p:nvSpPr>
        <p:spPr>
          <a:xfrm>
            <a:off x="542693" y="2726008"/>
            <a:ext cx="840058" cy="475786"/>
          </a:xfrm>
          <a:prstGeom prst="ellipse">
            <a:avLst/>
          </a:prstGeom>
          <a:solidFill>
            <a:srgbClr val="F4913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B1915-3243-EE46-8B09-A02DBD232DC9}"/>
              </a:ext>
            </a:extLst>
          </p:cNvPr>
          <p:cNvSpPr/>
          <p:nvPr userDrawn="1"/>
        </p:nvSpPr>
        <p:spPr>
          <a:xfrm>
            <a:off x="1527717" y="2726008"/>
            <a:ext cx="840058" cy="475786"/>
          </a:xfrm>
          <a:prstGeom prst="ellipse">
            <a:avLst/>
          </a:prstGeom>
          <a:solidFill>
            <a:srgbClr val="F9C8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60704D-B676-5A4D-B9CB-C3D4F51A9CD7}"/>
              </a:ext>
            </a:extLst>
          </p:cNvPr>
          <p:cNvSpPr/>
          <p:nvPr userDrawn="1"/>
        </p:nvSpPr>
        <p:spPr>
          <a:xfrm>
            <a:off x="542693" y="841450"/>
            <a:ext cx="840058" cy="475786"/>
          </a:xfrm>
          <a:prstGeom prst="ellipse">
            <a:avLst/>
          </a:prstGeom>
          <a:solidFill>
            <a:srgbClr val="DBE4B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21598C-322F-BC4D-AE8D-01590DF29906}"/>
              </a:ext>
            </a:extLst>
          </p:cNvPr>
          <p:cNvSpPr/>
          <p:nvPr userDrawn="1"/>
        </p:nvSpPr>
        <p:spPr>
          <a:xfrm>
            <a:off x="1527717" y="841450"/>
            <a:ext cx="840058" cy="475786"/>
          </a:xfrm>
          <a:prstGeom prst="ellipse">
            <a:avLst/>
          </a:prstGeom>
          <a:solidFill>
            <a:srgbClr val="EDF1D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0DE8F8-A14C-2C4B-A7F8-A6053CCCC5D5}"/>
              </a:ext>
            </a:extLst>
          </p:cNvPr>
          <p:cNvSpPr/>
          <p:nvPr userDrawn="1"/>
        </p:nvSpPr>
        <p:spPr>
          <a:xfrm>
            <a:off x="542693" y="1469636"/>
            <a:ext cx="840058" cy="475786"/>
          </a:xfrm>
          <a:prstGeom prst="ellipse">
            <a:avLst/>
          </a:prstGeom>
          <a:solidFill>
            <a:srgbClr val="BED8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FEEB53-8E74-2E45-B9C8-0B4834CBBAAA}"/>
              </a:ext>
            </a:extLst>
          </p:cNvPr>
          <p:cNvSpPr/>
          <p:nvPr userDrawn="1"/>
        </p:nvSpPr>
        <p:spPr>
          <a:xfrm>
            <a:off x="1527717" y="1469636"/>
            <a:ext cx="840058" cy="475786"/>
          </a:xfrm>
          <a:prstGeom prst="ellipse">
            <a:avLst/>
          </a:prstGeom>
          <a:solidFill>
            <a:srgbClr val="DEECF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CF7AAE-7B12-8046-B12B-C7407532D3F9}"/>
              </a:ext>
            </a:extLst>
          </p:cNvPr>
          <p:cNvSpPr/>
          <p:nvPr userDrawn="1"/>
        </p:nvSpPr>
        <p:spPr>
          <a:xfrm>
            <a:off x="544879" y="2097822"/>
            <a:ext cx="840058" cy="475786"/>
          </a:xfrm>
          <a:prstGeom prst="ellipse">
            <a:avLst/>
          </a:prstGeom>
          <a:solidFill>
            <a:srgbClr val="D9B4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8683A6-AA84-A743-8240-63126D04E8A9}"/>
              </a:ext>
            </a:extLst>
          </p:cNvPr>
          <p:cNvSpPr/>
          <p:nvPr userDrawn="1"/>
        </p:nvSpPr>
        <p:spPr>
          <a:xfrm>
            <a:off x="1529903" y="2097822"/>
            <a:ext cx="840058" cy="475786"/>
          </a:xfrm>
          <a:prstGeom prst="ellipse">
            <a:avLst/>
          </a:prstGeom>
          <a:solidFill>
            <a:srgbClr val="ECDBC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FB-14BD-4247-96E9-E8B5112D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3F98-EFA6-F44A-AA22-EC4526D7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083D-8630-5C4B-BECC-2A833043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B139-3A52-DF40-8C7A-9EB463CF9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8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83B6-79B9-F141-9557-9836F00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4319-0177-C640-8AA3-CA0226783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BC955-C7AF-8B44-8465-DAF43A88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88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84EC-E6E3-6B4E-8C87-3A06974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EF7CB-C23A-A44A-B2B5-68AE797E8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28A55-CDA6-C943-A61A-EBDC29B52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EADE2-E220-D241-9E0F-1E8BCCF87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5143C-BD1C-1E49-B532-575482B3B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71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8220-BA19-EC42-B5F6-3009891F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7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D249-603F-FC4B-9784-B0CB53C1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61DE-312A-0D45-A81B-3E5C66A0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96B85-0901-A54F-A678-7CD95670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6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26E7-0466-ED49-B09F-297224D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3F72F-156F-2F4F-B1B5-3A628726E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073BB-4F67-E24C-99F9-1A09C925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61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D7CE-7B03-6C4C-A8F1-BF54443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0DA94-3291-1040-BC56-7E093EB87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F43D0-89B9-BE44-ABEF-4D25A9390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4ADD0-9371-994D-8AB0-487F9330B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37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209174" y="378224"/>
            <a:ext cx="8791388" cy="1206221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3347"/>
            <a:ext cx="7772400" cy="1102519"/>
          </a:xfrm>
        </p:spPr>
        <p:txBody>
          <a:bodyPr>
            <a:noAutofit/>
          </a:bodyPr>
          <a:lstStyle>
            <a:lvl1pPr>
              <a:defRPr sz="3600" cap="small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89647" y="307368"/>
            <a:ext cx="3570102" cy="768395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14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04588" y="3600450"/>
            <a:ext cx="8791388" cy="425053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49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134470" y="202781"/>
            <a:ext cx="8821270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6553200" y="-313765"/>
            <a:ext cx="2133600" cy="4908388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34470" y="187840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2782"/>
            <a:ext cx="8199718" cy="857250"/>
          </a:xfrm>
        </p:spPr>
        <p:txBody>
          <a:bodyPr>
            <a:noAutofit/>
          </a:bodyPr>
          <a:lstStyle>
            <a:lvl1pPr>
              <a:defRPr sz="3200" b="0" i="0">
                <a:latin typeface="+mj-lt"/>
                <a:cs typeface="Gill Sans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253998" y="3461430"/>
            <a:ext cx="8791388" cy="1148512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61430"/>
            <a:ext cx="7772400" cy="1148512"/>
          </a:xfrm>
        </p:spPr>
        <p:txBody>
          <a:bodyPr anchor="t">
            <a:normAutofit/>
          </a:bodyPr>
          <a:lstStyle>
            <a:lvl1pPr algn="l">
              <a:defRPr sz="3200" b="0" i="0" cap="none"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47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04588" y="202781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51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32974" y="176097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2581"/>
            <a:ext cx="4040188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Gill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904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2581"/>
            <a:ext cx="4041775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Gill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6904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-104588" y="202781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86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8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7FD1-C958-774D-9B92-0A9C2785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1549F-B583-814B-B1B9-A93F6AEF4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4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Gill Sa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ivivek/awesome-biology" TargetMode="External"/><Relationship Id="rId2" Type="http://schemas.openxmlformats.org/officeDocument/2006/relationships/hyperlink" Target="https://basilbiochem.github.io/basil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opencb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433347"/>
            <a:ext cx="8083296" cy="1102519"/>
          </a:xfrm>
        </p:spPr>
        <p:txBody>
          <a:bodyPr/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Markdown &amp; Free Tools to Write, Publish, &amp; Share an Open-Source Scientific Writing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89" y="1956816"/>
            <a:ext cx="3911067" cy="19293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 Johnson</a:t>
            </a:r>
          </a:p>
          <a:p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Wake Forest University</a:t>
            </a:r>
          </a:p>
        </p:txBody>
      </p:sp>
      <p:pic>
        <p:nvPicPr>
          <p:cNvPr id="4" name="Picture 3" descr="Biology_logo_rebuilt_900px.png">
            <a:extLst>
              <a:ext uri="{FF2B5EF4-FFF2-40B4-BE49-F238E27FC236}">
                <a16:creationId xmlns:a16="http://schemas.microsoft.com/office/drawing/2014/main" id="{91C84AFF-C2B5-AB4E-9BD6-2B336FE1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71" y="4182965"/>
            <a:ext cx="703616" cy="70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1C8D2-E019-EE48-9E23-B3584561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331" y="4182963"/>
            <a:ext cx="1102863" cy="70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E2139-EBA6-D24D-80C8-DF3B6F252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445" y="2111197"/>
            <a:ext cx="1791318" cy="1706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BAB9A-E18E-4340-865E-BB0AB880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000" y="4182964"/>
            <a:ext cx="700710" cy="70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80FFF-F194-D048-9D19-D5DCBF998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701" y="2111197"/>
            <a:ext cx="1750130" cy="17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Automated Support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34" y="1419911"/>
            <a:ext cx="4443984" cy="3394472"/>
          </a:xfrm>
        </p:spPr>
        <p:txBody>
          <a:bodyPr>
            <a:noAutofit/>
          </a:bodyPr>
          <a:lstStyle/>
          <a:p>
            <a:r>
              <a:rPr lang="en-US" sz="2800" dirty="0"/>
              <a:t>Spend less time on “low-gain” activities:</a:t>
            </a:r>
          </a:p>
          <a:p>
            <a:pPr lvl="1"/>
            <a:r>
              <a:rPr lang="en-US" sz="2000" dirty="0"/>
              <a:t>Is report complete?</a:t>
            </a:r>
            <a:endParaRPr lang="en-US" sz="2400" dirty="0"/>
          </a:p>
          <a:p>
            <a:pPr lvl="1"/>
            <a:r>
              <a:rPr lang="en-US" sz="2000" dirty="0"/>
              <a:t>Mechanical elements present?</a:t>
            </a:r>
          </a:p>
          <a:p>
            <a:pPr lvl="3"/>
            <a:endParaRPr lang="en-US" sz="1200" dirty="0"/>
          </a:p>
          <a:p>
            <a:r>
              <a:rPr lang="en-US" sz="2800" dirty="0"/>
              <a:t>Collect data over time about writing by a </a:t>
            </a:r>
            <a:r>
              <a:rPr lang="en-US" sz="2800" u="sng" dirty="0"/>
              <a:t>cohort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04602F-4B45-6A4C-AD82-5A3E2E69D0F5}"/>
              </a:ext>
            </a:extLst>
          </p:cNvPr>
          <p:cNvSpPr/>
          <p:nvPr/>
        </p:nvSpPr>
        <p:spPr>
          <a:xfrm>
            <a:off x="722204" y="3669702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1F665-F003-5949-A41D-752926C91E30}"/>
              </a:ext>
            </a:extLst>
          </p:cNvPr>
          <p:cNvSpPr txBox="1"/>
          <p:nvPr/>
        </p:nvSpPr>
        <p:spPr>
          <a:xfrm>
            <a:off x="5407451" y="4786829"/>
            <a:ext cx="3635482" cy="307777"/>
          </a:xfrm>
          <a:prstGeom prst="rect">
            <a:avLst/>
          </a:prstGeom>
          <a:solidFill>
            <a:srgbClr val="F7F085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github.com</a:t>
            </a:r>
            <a:r>
              <a:rPr lang="en-US" sz="1400" dirty="0"/>
              <a:t>/</a:t>
            </a:r>
            <a:r>
              <a:rPr lang="en-US" sz="1400" dirty="0" err="1"/>
              <a:t>adanieljohnson</a:t>
            </a:r>
            <a:r>
              <a:rPr lang="en-US" sz="1400" dirty="0"/>
              <a:t>/SAWHET_2</a:t>
            </a:r>
          </a:p>
        </p:txBody>
      </p:sp>
    </p:spTree>
    <p:extLst>
      <p:ext uri="{BB962C8B-B14F-4D97-AF65-F5344CB8AC3E}">
        <p14:creationId xmlns:p14="http://schemas.microsoft.com/office/powerpoint/2010/main" val="304629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Bins-Based Scoring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34" y="1419911"/>
            <a:ext cx="4443984" cy="3394472"/>
          </a:xfrm>
        </p:spPr>
        <p:txBody>
          <a:bodyPr>
            <a:noAutofit/>
          </a:bodyPr>
          <a:lstStyle/>
          <a:p>
            <a:r>
              <a:rPr lang="en-US" sz="2800" dirty="0"/>
              <a:t>Scores based on ~20 binary features:</a:t>
            </a:r>
          </a:p>
          <a:p>
            <a:pPr lvl="1"/>
            <a:r>
              <a:rPr lang="en-US" sz="2000" dirty="0"/>
              <a:t>Meets all basic criteria?</a:t>
            </a:r>
            <a:endParaRPr lang="en-US" sz="2400" dirty="0"/>
          </a:p>
          <a:p>
            <a:pPr lvl="1"/>
            <a:r>
              <a:rPr lang="en-US" sz="2000" dirty="0"/>
              <a:t>Are there flaws in writing, logic, or technical requirements?</a:t>
            </a:r>
          </a:p>
          <a:p>
            <a:r>
              <a:rPr lang="en-US" sz="2800" dirty="0"/>
              <a:t>Faster, fairer grading:</a:t>
            </a:r>
          </a:p>
          <a:p>
            <a:pPr lvl="1"/>
            <a:r>
              <a:rPr lang="en-US" sz="2000" dirty="0"/>
              <a:t>Time for submission/revision</a:t>
            </a:r>
          </a:p>
          <a:p>
            <a:pPr lvl="1"/>
            <a:r>
              <a:rPr lang="en-US" sz="2000" dirty="0"/>
              <a:t>Points arguments change to deeper discussions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D04DDE-D5E3-C141-8EB8-6201A59082BE}"/>
              </a:ext>
            </a:extLst>
          </p:cNvPr>
          <p:cNvSpPr/>
          <p:nvPr/>
        </p:nvSpPr>
        <p:spPr>
          <a:xfrm>
            <a:off x="230706" y="2481639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Reflective Feedback, Coaching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34" y="1419911"/>
            <a:ext cx="4443984" cy="3394472"/>
          </a:xfrm>
        </p:spPr>
        <p:txBody>
          <a:bodyPr>
            <a:noAutofit/>
          </a:bodyPr>
          <a:lstStyle/>
          <a:p>
            <a:r>
              <a:rPr lang="en-US" sz="2800" dirty="0"/>
              <a:t>Student is in charge of improving, correcting</a:t>
            </a:r>
          </a:p>
          <a:p>
            <a:pPr lvl="1"/>
            <a:r>
              <a:rPr lang="en-US" sz="2000" dirty="0"/>
              <a:t>Helps students learn to ask right questions about their OWN work</a:t>
            </a:r>
          </a:p>
          <a:p>
            <a:r>
              <a:rPr lang="en-US" sz="2800" dirty="0"/>
              <a:t>Limited/no copy editing</a:t>
            </a:r>
          </a:p>
          <a:p>
            <a:pPr lvl="1"/>
            <a:r>
              <a:rPr lang="en-US" sz="2000" dirty="0">
                <a:highlight>
                  <a:srgbClr val="DEECF7"/>
                </a:highlight>
              </a:rPr>
              <a:t>Refer authors back to Writing Guide, training activities</a:t>
            </a:r>
          </a:p>
          <a:p>
            <a:pPr lvl="1"/>
            <a:r>
              <a:rPr lang="en-US" sz="2000" dirty="0"/>
              <a:t>Look to 1</a:t>
            </a:r>
            <a:r>
              <a:rPr lang="en-US" sz="2000" baseline="30000" dirty="0"/>
              <a:t>o</a:t>
            </a:r>
            <a:r>
              <a:rPr lang="en-US" sz="2000" dirty="0"/>
              <a:t> lit. for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A5D232-BB0C-4340-B8EC-BE9DEA788B75}"/>
              </a:ext>
            </a:extLst>
          </p:cNvPr>
          <p:cNvSpPr/>
          <p:nvPr/>
        </p:nvSpPr>
        <p:spPr>
          <a:xfrm>
            <a:off x="786212" y="1300734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AE685-C246-BE46-A337-80EC3F380308}"/>
              </a:ext>
            </a:extLst>
          </p:cNvPr>
          <p:cNvSpPr txBox="1"/>
          <p:nvPr/>
        </p:nvSpPr>
        <p:spPr>
          <a:xfrm>
            <a:off x="5407451" y="4786829"/>
            <a:ext cx="3554435" cy="307777"/>
          </a:xfrm>
          <a:prstGeom prst="rect">
            <a:avLst/>
          </a:prstGeom>
          <a:solidFill>
            <a:srgbClr val="F7F085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BIOME 2022 Workshop:  7/21, 1pm EST (tent.)</a:t>
            </a:r>
          </a:p>
        </p:txBody>
      </p:sp>
    </p:spTree>
    <p:extLst>
      <p:ext uri="{BB962C8B-B14F-4D97-AF65-F5344CB8AC3E}">
        <p14:creationId xmlns:p14="http://schemas.microsoft.com/office/powerpoint/2010/main" val="336258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QUICK tour of SEM, purpose of our Resource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Download Guide from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Identify missing resources to add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Create reusable documents in Markdown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Use R Studio, free tools to convert Markdown to other formats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Turn simple Markdown documents into complex books and manuals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Build a list of suggested additions to the Guide, &amp;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69680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54E-89F4-3749-A872-B0504278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Teams</a:t>
            </a:r>
            <a:r>
              <a:rPr lang="en-US" dirty="0"/>
              <a:t>: Download Writing Guide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797D-53E7-4C4C-9A2E-38A1E918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463"/>
            <a:ext cx="8229600" cy="3514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Goals:</a:t>
            </a:r>
          </a:p>
          <a:p>
            <a:r>
              <a:rPr lang="en-US" sz="2800" dirty="0"/>
              <a:t>Download full copy of </a:t>
            </a:r>
            <a:r>
              <a:rPr lang="en-US" sz="2800" b="1" i="1" dirty="0"/>
              <a:t>Resource Guide</a:t>
            </a:r>
          </a:p>
          <a:p>
            <a:r>
              <a:rPr lang="en-US" sz="2800" dirty="0"/>
              <a:t>Look at Table of Contents:</a:t>
            </a:r>
          </a:p>
          <a:p>
            <a:pPr lvl="1"/>
            <a:r>
              <a:rPr lang="en-US" sz="2600" dirty="0"/>
              <a:t>Compile a list of MISSING items</a:t>
            </a:r>
          </a:p>
          <a:p>
            <a:pPr lvl="1"/>
            <a:r>
              <a:rPr lang="en-US" sz="2600" dirty="0"/>
              <a:t>Keep adding to this list during the workshop</a:t>
            </a:r>
          </a:p>
          <a:p>
            <a:r>
              <a:rPr lang="en-US" sz="2800" dirty="0"/>
              <a:t>Compare .md text files to rendered versions (.html, .docx)</a:t>
            </a:r>
          </a:p>
          <a:p>
            <a:pPr lvl="1"/>
            <a:r>
              <a:rPr lang="en-US" sz="2600" dirty="0"/>
              <a:t>How does markup translate to final format?</a:t>
            </a:r>
          </a:p>
        </p:txBody>
      </p:sp>
    </p:spTree>
    <p:extLst>
      <p:ext uri="{BB962C8B-B14F-4D97-AF65-F5344CB8AC3E}">
        <p14:creationId xmlns:p14="http://schemas.microsoft.com/office/powerpoint/2010/main" val="294140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QUICK tour of SEM, purpose of our Resource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Download Guide from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Identify missing resources to add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Create reusable documents in Markdown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Use R Studio, free tools to convert Markdown to other formats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Turn simple Markdown documents into complex books and manuals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Build a list of suggested additions to the Guide, &amp;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111319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064D-2057-A64E-BFFF-88F598A8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782"/>
            <a:ext cx="8199718" cy="976794"/>
          </a:xfrm>
          <a:noFill/>
        </p:spPr>
        <p:txBody>
          <a:bodyPr/>
          <a:lstStyle/>
          <a:p>
            <a:r>
              <a:rPr lang="en-US" sz="2800" dirty="0"/>
              <a:t>All Texts Have </a:t>
            </a:r>
            <a:r>
              <a:rPr lang="en-US" sz="2800" b="1" dirty="0"/>
              <a:t>Four</a:t>
            </a:r>
            <a:r>
              <a:rPr lang="en-US" sz="2800" dirty="0"/>
              <a:t> </a:t>
            </a:r>
            <a:r>
              <a:rPr lang="en-US" sz="2800" b="1" dirty="0"/>
              <a:t>Key Pieces </a:t>
            </a:r>
            <a:r>
              <a:rPr lang="en-US" sz="2800" dirty="0"/>
              <a:t>– </a:t>
            </a:r>
            <a:br>
              <a:rPr lang="en-US" sz="2800" dirty="0"/>
            </a:br>
            <a:r>
              <a:rPr lang="en-US" sz="2800" dirty="0"/>
              <a:t>Content, Structure, Expected Outputs, Time Invested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1B21-5358-0B43-958F-D33D5507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1640"/>
            <a:ext cx="7626096" cy="3249078"/>
          </a:xfrm>
        </p:spPr>
        <p:txBody>
          <a:bodyPr>
            <a:normAutofit/>
          </a:bodyPr>
          <a:lstStyle/>
          <a:p>
            <a:r>
              <a:rPr lang="en-US" sz="2800" dirty="0"/>
              <a:t>To make texts reusable you need to think of these as </a:t>
            </a:r>
            <a:r>
              <a:rPr lang="en-US" sz="2800" b="1" dirty="0"/>
              <a:t>separate elements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Maximally reusable writing </a:t>
            </a:r>
            <a:r>
              <a:rPr lang="en-US" sz="2400" b="1" dirty="0"/>
              <a:t>must</a:t>
            </a:r>
            <a:r>
              <a:rPr lang="en-US" sz="2400" dirty="0"/>
              <a:t> have these elements in a certain place and in a certain format </a:t>
            </a:r>
          </a:p>
          <a:p>
            <a:r>
              <a:rPr lang="en-US" sz="2800" dirty="0"/>
              <a:t>Your time = limited resource</a:t>
            </a:r>
          </a:p>
          <a:p>
            <a:pPr lvl="1"/>
            <a:r>
              <a:rPr lang="en-US" sz="2400" dirty="0"/>
              <a:t>Following a FEW rules &amp; constraints saves HOURS of time</a:t>
            </a:r>
          </a:p>
        </p:txBody>
      </p:sp>
    </p:spTree>
    <p:extLst>
      <p:ext uri="{BB962C8B-B14F-4D97-AF65-F5344CB8AC3E}">
        <p14:creationId xmlns:p14="http://schemas.microsoft.com/office/powerpoint/2010/main" val="149385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554E-89F4-3749-A872-B0504278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Teams</a:t>
            </a:r>
            <a:r>
              <a:rPr lang="en-US" dirty="0"/>
              <a:t>: Edit, Then Create NEW .md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797D-53E7-4C4C-9A2E-38A1E918F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36" y="1385318"/>
            <a:ext cx="4038600" cy="37010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Your goals:</a:t>
            </a:r>
          </a:p>
          <a:p>
            <a:r>
              <a:rPr lang="en-US" dirty="0"/>
              <a:t>Use a plain text editor to:</a:t>
            </a:r>
          </a:p>
          <a:p>
            <a:pPr lvl="1"/>
            <a:r>
              <a:rPr lang="en-US" dirty="0"/>
              <a:t>Edit an existing .md file</a:t>
            </a:r>
          </a:p>
          <a:p>
            <a:pPr lvl="1"/>
            <a:r>
              <a:rPr lang="en-US" dirty="0"/>
              <a:t>Create a new .md file</a:t>
            </a:r>
          </a:p>
          <a:p>
            <a:pPr lvl="4"/>
            <a:endParaRPr lang="en-US" dirty="0"/>
          </a:p>
          <a:p>
            <a:r>
              <a:rPr lang="en-US" dirty="0"/>
              <a:t>Use R Studio to:</a:t>
            </a:r>
          </a:p>
          <a:p>
            <a:pPr lvl="1"/>
            <a:r>
              <a:rPr lang="en-US" dirty="0"/>
              <a:t>Edit an existing .md file</a:t>
            </a:r>
          </a:p>
          <a:p>
            <a:pPr lvl="1"/>
            <a:r>
              <a:rPr lang="en-US" dirty="0"/>
              <a:t>Create a new .md 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94ABD-7783-C64B-801A-772B4AC5C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383031"/>
            <a:ext cx="4346448" cy="3701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As you work, ask:</a:t>
            </a:r>
          </a:p>
          <a:p>
            <a:r>
              <a:rPr lang="en-US" dirty="0"/>
              <a:t>Which parts of a document are: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Structure</a:t>
            </a:r>
          </a:p>
          <a:p>
            <a:r>
              <a:rPr lang="en-US" dirty="0"/>
              <a:t>What determines what the output looks like?</a:t>
            </a:r>
          </a:p>
          <a:p>
            <a:r>
              <a:rPr lang="en-US" dirty="0"/>
              <a:t>Where do </a:t>
            </a:r>
            <a:r>
              <a:rPr lang="en-US" u="sng" dirty="0"/>
              <a:t>you</a:t>
            </a:r>
            <a:r>
              <a:rPr lang="en-US" dirty="0"/>
              <a:t> spend time?</a:t>
            </a:r>
          </a:p>
        </p:txBody>
      </p:sp>
    </p:spTree>
    <p:extLst>
      <p:ext uri="{BB962C8B-B14F-4D97-AF65-F5344CB8AC3E}">
        <p14:creationId xmlns:p14="http://schemas.microsoft.com/office/powerpoint/2010/main" val="177396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428750"/>
            <a:ext cx="8668512" cy="35119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QUICK tour of SEM, purpose of our Resource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Download Guide from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Identify missing resources to add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Create reusable documents in Markdown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Use R Studio, free tools to convert Markdown to other formats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Turn simple Markdown documents into complex books and manuals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Build a list of suggested additions to the Guide, &amp;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50428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3BD9-E8CB-9740-8893-1B1D5FB5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Teams</a:t>
            </a:r>
            <a:r>
              <a:rPr lang="en-US" dirty="0"/>
              <a:t>: Convert Your Markdown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AD362-AC08-E04B-AE99-1B426457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4751"/>
            <a:ext cx="8229600" cy="31498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Try:</a:t>
            </a:r>
          </a:p>
          <a:p>
            <a:pPr lvl="1"/>
            <a:r>
              <a:rPr lang="en-US" dirty="0"/>
              <a:t>Your text editor (.html)</a:t>
            </a:r>
          </a:p>
          <a:p>
            <a:pPr lvl="1"/>
            <a:r>
              <a:rPr lang="en-US" dirty="0" err="1"/>
              <a:t>Ashkanph</a:t>
            </a:r>
            <a:r>
              <a:rPr lang="en-US" dirty="0"/>
              <a:t> converter (.html)</a:t>
            </a:r>
          </a:p>
          <a:p>
            <a:pPr lvl="1"/>
            <a:r>
              <a:rPr lang="en-US" dirty="0"/>
              <a:t>R Studio (.docx)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Demo 1:</a:t>
            </a:r>
          </a:p>
          <a:p>
            <a:pPr lvl="1"/>
            <a:r>
              <a:rPr lang="en-US" dirty="0" err="1"/>
              <a:t>Pandoc</a:t>
            </a:r>
            <a:r>
              <a:rPr lang="en-US" dirty="0"/>
              <a:t> via terminal (.docx, .html)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0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QUICK tour of SEM, goals for our Resource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Download Guide from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missing resources to add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Create multi-platform documents in Markdown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R Studio, free tools to convert Markdown to other formats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Turn simple Markdown documents into complex books and manuals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69C0"/>
                </a:solidFill>
              </a:rPr>
              <a:t>Build lists of suggested additions to the Guide, your questions;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tips for </a:t>
            </a:r>
            <a:r>
              <a:rPr lang="en-US" sz="2400" dirty="0" err="1">
                <a:solidFill>
                  <a:srgbClr val="C00000"/>
                </a:solidFill>
              </a:rPr>
              <a:t>Zoomifying</a:t>
            </a:r>
            <a:r>
              <a:rPr lang="en-US" sz="2400" dirty="0">
                <a:solidFill>
                  <a:srgbClr val="C00000"/>
                </a:solidFill>
              </a:rPr>
              <a:t> workshops</a:t>
            </a:r>
          </a:p>
        </p:txBody>
      </p:sp>
    </p:spTree>
    <p:extLst>
      <p:ext uri="{BB962C8B-B14F-4D97-AF65-F5344CB8AC3E}">
        <p14:creationId xmlns:p14="http://schemas.microsoft.com/office/powerpoint/2010/main" val="379597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QUICK tour of SEM, purpose of our Resource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Download Guide from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Identify missing resources to add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Create reusable documents in Markdown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Use R Studio, free tools to convert Markdown to other formats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Turn Markdown documents into complex books and manuals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Build a list of suggested additions to the Guide, &amp;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356416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E8DE-53E1-5746-A212-B9998159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2: Building Books with R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334B-D5AC-AF43-97DB-3CD2BE97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59" y="1563623"/>
            <a:ext cx="8229600" cy="3213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Workflow:</a:t>
            </a:r>
          </a:p>
          <a:p>
            <a:pPr lvl="1"/>
            <a:r>
              <a:rPr lang="en-US" dirty="0"/>
              <a:t>Start with a template from GitHub</a:t>
            </a:r>
          </a:p>
          <a:p>
            <a:pPr lvl="1"/>
            <a:r>
              <a:rPr lang="en-US" dirty="0"/>
              <a:t>Write text in plain .md, </a:t>
            </a:r>
            <a:r>
              <a:rPr lang="en-US" b="1" u="sng" dirty="0">
                <a:solidFill>
                  <a:srgbClr val="C00000"/>
                </a:solidFill>
              </a:rPr>
              <a:t>then</a:t>
            </a:r>
            <a:r>
              <a:rPr lang="en-US" dirty="0"/>
              <a:t> add coding, .</a:t>
            </a:r>
            <a:r>
              <a:rPr lang="en-US" dirty="0" err="1"/>
              <a:t>rmd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Build in stages, check regularly</a:t>
            </a:r>
          </a:p>
          <a:p>
            <a:pPr lvl="1"/>
            <a:r>
              <a:rPr lang="en-US" dirty="0"/>
              <a:t>Back up materials OFTEN</a:t>
            </a:r>
          </a:p>
          <a:p>
            <a:pPr lvl="1"/>
            <a:r>
              <a:rPr lang="en-US" dirty="0"/>
              <a:t>Keep book, non-book work separated</a:t>
            </a:r>
          </a:p>
        </p:txBody>
      </p:sp>
    </p:spTree>
    <p:extLst>
      <p:ext uri="{BB962C8B-B14F-4D97-AF65-F5344CB8AC3E}">
        <p14:creationId xmlns:p14="http://schemas.microsoft.com/office/powerpoint/2010/main" val="207309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E8DE-53E1-5746-A212-B9998159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3: GitHub for Project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D334B-D5AC-AF43-97DB-3CD2BE97A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08175"/>
            <a:ext cx="4038600" cy="3186447"/>
          </a:xfrm>
        </p:spPr>
        <p:txBody>
          <a:bodyPr>
            <a:normAutofit/>
          </a:bodyPr>
          <a:lstStyle/>
          <a:p>
            <a:r>
              <a:rPr lang="en-US" dirty="0"/>
              <a:t>Why use GitHub vs.: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Slack</a:t>
            </a:r>
          </a:p>
          <a:p>
            <a:pPr lvl="1"/>
            <a:r>
              <a:rPr lang="en-US" dirty="0"/>
              <a:t>Hosted server 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EFD5E-E689-5F4E-9C9D-586F331A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08175"/>
            <a:ext cx="4038600" cy="3186447"/>
          </a:xfrm>
        </p:spPr>
        <p:txBody>
          <a:bodyPr>
            <a:normAutofit/>
          </a:bodyPr>
          <a:lstStyle/>
          <a:p>
            <a:r>
              <a:rPr lang="en-US" dirty="0"/>
              <a:t>What can GitHub do?</a:t>
            </a:r>
          </a:p>
          <a:p>
            <a:pPr lvl="1"/>
            <a:r>
              <a:rPr lang="en-US" dirty="0"/>
              <a:t>Backups</a:t>
            </a:r>
          </a:p>
          <a:p>
            <a:pPr lvl="1"/>
            <a:r>
              <a:rPr lang="en-US" dirty="0"/>
              <a:t>Sync workspaces</a:t>
            </a:r>
          </a:p>
          <a:p>
            <a:pPr lvl="1"/>
            <a:r>
              <a:rPr lang="en-US" dirty="0"/>
              <a:t>Host projects</a:t>
            </a:r>
          </a:p>
          <a:p>
            <a:pPr lvl="2"/>
            <a:r>
              <a:rPr lang="en-US" dirty="0">
                <a:hlinkClick r:id="rId2"/>
              </a:rPr>
              <a:t>BASIL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3"/>
              </a:rPr>
              <a:t>Awesome Biology</a:t>
            </a:r>
            <a:endParaRPr lang="en-US" dirty="0"/>
          </a:p>
          <a:p>
            <a:pPr lvl="2"/>
            <a:r>
              <a:rPr lang="en-US" dirty="0" err="1">
                <a:hlinkClick r:id="rId4"/>
              </a:rPr>
              <a:t>OpenCB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7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522208" cy="35119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QUICK tour of SEM, purpose of our Resource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Download Guide from GitHub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Identify missing resources to add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Create reusable documents in Markdown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Use R Studio, free tools to convert Markdown to other formats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Turn simple Markdown documents into complex books and manuals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Build a list of suggested additions to Guide, &amp;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143898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064D-2057-A64E-BFFF-88F598A8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Teams</a:t>
            </a:r>
            <a:r>
              <a:rPr lang="en-US" dirty="0"/>
              <a:t>: Debrief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B376-ACBC-914D-85A5-FD3F82072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Writing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1B21-5358-0B43-958F-D33D55073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69044"/>
            <a:ext cx="3694176" cy="2963466"/>
          </a:xfrm>
        </p:spPr>
        <p:txBody>
          <a:bodyPr>
            <a:normAutofit/>
          </a:bodyPr>
          <a:lstStyle/>
          <a:p>
            <a:r>
              <a:rPr lang="en-US" dirty="0"/>
              <a:t>What pages:</a:t>
            </a:r>
          </a:p>
          <a:p>
            <a:pPr lvl="1"/>
            <a:r>
              <a:rPr lang="en-US" dirty="0"/>
              <a:t>Are missing, needed?</a:t>
            </a:r>
          </a:p>
          <a:p>
            <a:pPr lvl="1"/>
            <a:r>
              <a:rPr lang="en-US" dirty="0"/>
              <a:t>Need revision, updating?</a:t>
            </a:r>
          </a:p>
          <a:p>
            <a:r>
              <a:rPr lang="en-US" dirty="0"/>
              <a:t>What other tools should be added?</a:t>
            </a:r>
          </a:p>
          <a:p>
            <a:r>
              <a:rPr lang="en-US" dirty="0"/>
              <a:t>Common novice questions, mistakes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461C98-C57F-E141-965A-50C159AE7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Training Strategy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0099F4-519F-2346-90E9-C9B50991D6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What worked - KEEP?</a:t>
            </a:r>
          </a:p>
          <a:p>
            <a:r>
              <a:rPr lang="en-US" dirty="0"/>
              <a:t>What did not work -  CHANGE or DROP?</a:t>
            </a:r>
          </a:p>
          <a:p>
            <a:r>
              <a:rPr lang="en-US" dirty="0"/>
              <a:t>What to ADD?</a:t>
            </a:r>
          </a:p>
        </p:txBody>
      </p:sp>
    </p:spTree>
    <p:extLst>
      <p:ext uri="{BB962C8B-B14F-4D97-AF65-F5344CB8AC3E}">
        <p14:creationId xmlns:p14="http://schemas.microsoft.com/office/powerpoint/2010/main" val="71059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5BFD-7109-124E-8853-95D59DDA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Teams</a:t>
            </a:r>
            <a:r>
              <a:rPr lang="en-US" dirty="0"/>
              <a:t>: Improving Zoom For 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2980A-EC15-7847-B3C0-9AA278EDF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 tried today: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78DFD-E8D2-ED48-A92F-05EA718D7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69044"/>
            <a:ext cx="3730752" cy="2963466"/>
          </a:xfrm>
        </p:spPr>
        <p:txBody>
          <a:bodyPr>
            <a:normAutofit/>
          </a:bodyPr>
          <a:lstStyle/>
          <a:p>
            <a:r>
              <a:rPr lang="en-US" dirty="0"/>
              <a:t>Clear agenda, pre-wkshp instructions</a:t>
            </a:r>
          </a:p>
          <a:p>
            <a:r>
              <a:rPr lang="en-US" dirty="0"/>
              <a:t>Lab space vs. office</a:t>
            </a:r>
          </a:p>
          <a:p>
            <a:r>
              <a:rPr lang="en-US" dirty="0"/>
              <a:t>Full body camera</a:t>
            </a:r>
          </a:p>
          <a:p>
            <a:r>
              <a:rPr lang="en-US" dirty="0"/>
              <a:t>List of paste-ready links for chat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38B4E-E144-F840-A83F-1C84322F52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chat as a stream-of- consciousness capture</a:t>
            </a:r>
          </a:p>
          <a:p>
            <a:r>
              <a:rPr lang="en-US" dirty="0"/>
              <a:t>Teams-based work, but NOT in breakout rooms</a:t>
            </a:r>
          </a:p>
          <a:p>
            <a:r>
              <a:rPr lang="en-US" dirty="0"/>
              <a:t>Add Zoom recording to workshop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4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5BFD-7109-124E-8853-95D59DDA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Teams</a:t>
            </a:r>
            <a:r>
              <a:rPr lang="en-US" dirty="0"/>
              <a:t>: Improving Zoom For 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2980A-EC15-7847-B3C0-9AA278EDF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2581"/>
            <a:ext cx="7104888" cy="479822"/>
          </a:xfrm>
        </p:spPr>
        <p:txBody>
          <a:bodyPr>
            <a:normAutofit/>
          </a:bodyPr>
          <a:lstStyle/>
          <a:p>
            <a:r>
              <a:rPr lang="en-US" b="1" dirty="0"/>
              <a:t>Published suggestions - how might others use them?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78DFD-E8D2-ED48-A92F-05EA718D7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4492"/>
            <a:ext cx="4040188" cy="2963466"/>
          </a:xfrm>
        </p:spPr>
        <p:txBody>
          <a:bodyPr>
            <a:normAutofit/>
          </a:bodyPr>
          <a:lstStyle/>
          <a:p>
            <a:r>
              <a:rPr lang="en-US" dirty="0"/>
              <a:t>Assign roles</a:t>
            </a:r>
          </a:p>
          <a:p>
            <a:r>
              <a:rPr lang="en-US" dirty="0"/>
              <a:t>Open whiteboard</a:t>
            </a:r>
          </a:p>
          <a:p>
            <a:r>
              <a:rPr lang="en-US" dirty="0"/>
              <a:t>Enable slide annotation</a:t>
            </a:r>
          </a:p>
          <a:p>
            <a:r>
              <a:rPr lang="en-US" dirty="0"/>
              <a:t>Use virtual backgrounds well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38B4E-E144-F840-A83F-1C84322F5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024492"/>
            <a:ext cx="4041775" cy="2963466"/>
          </a:xfrm>
        </p:spPr>
        <p:txBody>
          <a:bodyPr>
            <a:normAutofit/>
          </a:bodyPr>
          <a:lstStyle/>
          <a:p>
            <a:r>
              <a:rPr lang="en-US" dirty="0"/>
              <a:t>Add polls</a:t>
            </a:r>
          </a:p>
          <a:p>
            <a:r>
              <a:rPr lang="en-US" dirty="0"/>
              <a:t>“Bite-sized” content blocks </a:t>
            </a:r>
          </a:p>
          <a:p>
            <a:r>
              <a:rPr lang="en-US" dirty="0"/>
              <a:t>Stay conversational</a:t>
            </a:r>
          </a:p>
          <a:p>
            <a:r>
              <a:rPr lang="en-US" dirty="0"/>
              <a:t>Use strong visuals </a:t>
            </a:r>
          </a:p>
        </p:txBody>
      </p:sp>
    </p:spTree>
    <p:extLst>
      <p:ext uri="{BB962C8B-B14F-4D97-AF65-F5344CB8AC3E}">
        <p14:creationId xmlns:p14="http://schemas.microsoft.com/office/powerpoint/2010/main" val="139744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433347"/>
            <a:ext cx="8083296" cy="1102519"/>
          </a:xfrm>
        </p:spPr>
        <p:txBody>
          <a:bodyPr/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THANKS for coming today!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" y="1947672"/>
            <a:ext cx="4242816" cy="293522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 out evaluation!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out our project resources at:</a:t>
            </a:r>
          </a:p>
          <a:p>
            <a:pPr lvl="1" algn="l"/>
            <a:r>
              <a:rPr lang="en-US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stemwritingproject.org</a:t>
            </a:r>
            <a:r>
              <a:rPr lang="en-US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(links to </a:t>
            </a:r>
            <a:r>
              <a:rPr lang="en-US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BioQUEST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Hub)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Biology_logo_rebuilt_900px.png">
            <a:extLst>
              <a:ext uri="{FF2B5EF4-FFF2-40B4-BE49-F238E27FC236}">
                <a16:creationId xmlns:a16="http://schemas.microsoft.com/office/drawing/2014/main" id="{91C84AFF-C2B5-AB4E-9BD6-2B336FE1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39" y="3967813"/>
            <a:ext cx="571269" cy="5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1C8D2-E019-EE48-9E23-B3584561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208" y="3967813"/>
            <a:ext cx="895420" cy="570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E2139-EBA6-D24D-80C8-DF3B6F252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182" y="2057401"/>
            <a:ext cx="1733736" cy="165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BAB9A-E18E-4340-865E-BB0AB880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28" y="3967813"/>
            <a:ext cx="568910" cy="5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80FFF-F194-D048-9D19-D5DCBF998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705" y="2057400"/>
            <a:ext cx="1693871" cy="16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the Truth…Is THIS Your Reality?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1A906-10DA-4447-958C-BCD5C4DA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04" y="1490472"/>
            <a:ext cx="4909185" cy="3272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BC5BB-EC3D-9345-A54E-C46DF0501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00" b="15571"/>
          <a:stretch/>
        </p:blipFill>
        <p:spPr>
          <a:xfrm>
            <a:off x="537638" y="1490472"/>
            <a:ext cx="2893219" cy="3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…Or Is THIS Closer to Your Reality?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D770F-2F50-1B40-821E-154CEF08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2" y="1344168"/>
            <a:ext cx="3421614" cy="2566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78ED6-347B-3C45-8223-789480A0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599" y="1344168"/>
            <a:ext cx="3302201" cy="220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7A948-5A0B-0C43-A45F-3A3BD0312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65" y="2887169"/>
            <a:ext cx="3322969" cy="22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STEM Teaches Writing is NOT How Pros Do It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FB0C1CA-908B-9145-9A0B-23BB2474D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48178"/>
              </p:ext>
            </p:extLst>
          </p:nvPr>
        </p:nvGraphicFramePr>
        <p:xfrm>
          <a:off x="265176" y="1598930"/>
          <a:ext cx="8595361" cy="305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406356810"/>
                    </a:ext>
                  </a:extLst>
                </a:gridCol>
                <a:gridCol w="2257439">
                  <a:extLst>
                    <a:ext uri="{9D8B030D-6E8A-4147-A177-3AD203B41FA5}">
                      <a16:colId xmlns:a16="http://schemas.microsoft.com/office/drawing/2014/main" val="3591582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59084442"/>
                    </a:ext>
                  </a:extLst>
                </a:gridCol>
                <a:gridCol w="1862035">
                  <a:extLst>
                    <a:ext uri="{9D8B030D-6E8A-4147-A177-3AD203B41FA5}">
                      <a16:colId xmlns:a16="http://schemas.microsoft.com/office/drawing/2014/main" val="1748818232"/>
                    </a:ext>
                  </a:extLst>
                </a:gridCol>
                <a:gridCol w="2301647">
                  <a:extLst>
                    <a:ext uri="{9D8B030D-6E8A-4147-A177-3AD203B41FA5}">
                      <a16:colId xmlns:a16="http://schemas.microsoft.com/office/drawing/2014/main" val="38104599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Program Design Differences</a:t>
                      </a:r>
                    </a:p>
                  </a:txBody>
                  <a:tcPr>
                    <a:solidFill>
                      <a:srgbClr val="F7F0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EFCC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Instructor Differences</a:t>
                      </a:r>
                    </a:p>
                  </a:txBody>
                  <a:tcPr>
                    <a:solidFill>
                      <a:srgbClr val="F7F0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EFC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6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STEM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Writing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STEM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Writing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9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100s of students/ sem.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15/sec., 60/sem.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Extensive copy-editing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editing, more coaching to self-correct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51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GTAs; add-on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Professionals; 1 goal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Overload students with corrections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Limit feedback, priority is biggest errors first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4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Ad hoc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Evidence-based best practices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Mechanics &gt;&gt;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Structure &gt;&gt; mechanics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80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Assume goals, purpose are 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Assess students; do they see goals, purpose?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highlight>
                            <a:srgbClr val="DEECF7"/>
                          </a:highlight>
                        </a:rPr>
                        <a:t>What else??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36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Six Elements Model (SEM)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54" y="1520496"/>
            <a:ext cx="3297482" cy="29805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73EAA03-6380-884D-B2C3-862F387D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186" y="1419911"/>
            <a:ext cx="4443984" cy="3597254"/>
          </a:xfrm>
        </p:spPr>
        <p:txBody>
          <a:bodyPr>
            <a:noAutofit/>
          </a:bodyPr>
          <a:lstStyle/>
          <a:p>
            <a:r>
              <a:rPr lang="en-US" sz="2400" b="1" dirty="0"/>
              <a:t>Adapt</a:t>
            </a:r>
            <a:r>
              <a:rPr lang="en-US" sz="2400" dirty="0"/>
              <a:t> WAC/WID practices to STEM’s reality</a:t>
            </a:r>
          </a:p>
          <a:p>
            <a:pPr lvl="1"/>
            <a:r>
              <a:rPr lang="en-US" sz="2000" dirty="0"/>
              <a:t>Improve on what works</a:t>
            </a:r>
          </a:p>
          <a:p>
            <a:pPr lvl="1"/>
            <a:r>
              <a:rPr lang="en-US" sz="2000" dirty="0"/>
              <a:t>Remove what doesn’t</a:t>
            </a:r>
          </a:p>
          <a:p>
            <a:r>
              <a:rPr lang="en-US" sz="2400" dirty="0"/>
              <a:t>Leverage data science, computational methods </a:t>
            </a:r>
          </a:p>
          <a:p>
            <a:r>
              <a:rPr lang="en-US" sz="2400" dirty="0"/>
              <a:t>Make student experience more “authentic”</a:t>
            </a:r>
          </a:p>
          <a:p>
            <a:r>
              <a:rPr lang="en-US" sz="2400" dirty="0"/>
              <a:t>Give instructors time 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39052-E6A1-624D-B8C6-C641FDA5ECF2}"/>
              </a:ext>
            </a:extLst>
          </p:cNvPr>
          <p:cNvSpPr txBox="1"/>
          <p:nvPr/>
        </p:nvSpPr>
        <p:spPr>
          <a:xfrm>
            <a:off x="836212" y="4647833"/>
            <a:ext cx="3149965" cy="369332"/>
          </a:xfrm>
          <a:prstGeom prst="rect">
            <a:avLst/>
          </a:prstGeom>
          <a:solidFill>
            <a:srgbClr val="F7F085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stemwritingproject.org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351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Writing Guide (</a:t>
            </a:r>
            <a:r>
              <a:rPr lang="en-US" b="1" i="1" dirty="0"/>
              <a:t>today</a:t>
            </a:r>
            <a:r>
              <a:rPr lang="en-US" dirty="0"/>
              <a:t>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34" y="1419911"/>
            <a:ext cx="4443984" cy="3394472"/>
          </a:xfrm>
        </p:spPr>
        <p:txBody>
          <a:bodyPr>
            <a:normAutofit/>
          </a:bodyPr>
          <a:lstStyle/>
          <a:p>
            <a:r>
              <a:rPr lang="en-US" sz="2800" dirty="0"/>
              <a:t>“Why” not just “what” we do when writing</a:t>
            </a:r>
          </a:p>
          <a:p>
            <a:pPr lvl="3"/>
            <a:endParaRPr lang="en-US" sz="1600" dirty="0"/>
          </a:p>
          <a:p>
            <a:r>
              <a:rPr lang="en-US" sz="2800" dirty="0"/>
              <a:t>Stable requirements</a:t>
            </a:r>
          </a:p>
          <a:p>
            <a:pPr lvl="1"/>
            <a:r>
              <a:rPr lang="en-US" sz="2400" dirty="0"/>
              <a:t>Refer students rather than copy-edit</a:t>
            </a:r>
          </a:p>
          <a:p>
            <a:pPr lvl="1"/>
            <a:r>
              <a:rPr lang="en-US" sz="2400" dirty="0"/>
              <a:t>Avoid field-specific idioms</a:t>
            </a:r>
          </a:p>
          <a:p>
            <a:pPr lvl="3"/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84CFA-9575-0340-A372-AE1C821FB110}"/>
              </a:ext>
            </a:extLst>
          </p:cNvPr>
          <p:cNvSpPr txBox="1"/>
          <p:nvPr/>
        </p:nvSpPr>
        <p:spPr>
          <a:xfrm>
            <a:off x="4557059" y="4786829"/>
            <a:ext cx="4351384" cy="307777"/>
          </a:xfrm>
          <a:prstGeom prst="rect">
            <a:avLst/>
          </a:prstGeom>
          <a:solidFill>
            <a:srgbClr val="F7F085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adanieljohnson.github.io</a:t>
            </a:r>
            <a:r>
              <a:rPr lang="en-US" sz="1400" dirty="0"/>
              <a:t>/ABLE_2022_Workshop/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194DD6-BBC8-9D4F-B760-6486BFD7CEF3}"/>
              </a:ext>
            </a:extLst>
          </p:cNvPr>
          <p:cNvSpPr/>
          <p:nvPr/>
        </p:nvSpPr>
        <p:spPr>
          <a:xfrm>
            <a:off x="2331720" y="1300734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Instructor AND Student Training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9911"/>
            <a:ext cx="4361688" cy="3394472"/>
          </a:xfrm>
        </p:spPr>
        <p:txBody>
          <a:bodyPr>
            <a:noAutofit/>
          </a:bodyPr>
          <a:lstStyle/>
          <a:p>
            <a:r>
              <a:rPr lang="en-US" sz="2800" dirty="0"/>
              <a:t>Students</a:t>
            </a:r>
          </a:p>
          <a:p>
            <a:pPr lvl="1"/>
            <a:r>
              <a:rPr lang="en-US" sz="2000" dirty="0"/>
              <a:t>Read, annotate before writing</a:t>
            </a:r>
          </a:p>
          <a:p>
            <a:pPr lvl="1"/>
            <a:r>
              <a:rPr lang="en-US" sz="2000" dirty="0"/>
              <a:t>Low-stakes practice</a:t>
            </a:r>
          </a:p>
          <a:p>
            <a:pPr lvl="1"/>
            <a:r>
              <a:rPr lang="en-US" sz="2000" dirty="0"/>
              <a:t>Peer review</a:t>
            </a:r>
          </a:p>
          <a:p>
            <a:r>
              <a:rPr lang="en-US" sz="2800" dirty="0"/>
              <a:t>Instructors</a:t>
            </a:r>
          </a:p>
          <a:p>
            <a:pPr lvl="1"/>
            <a:r>
              <a:rPr lang="en-US" sz="2000" dirty="0"/>
              <a:t>Pre-grading practice</a:t>
            </a:r>
          </a:p>
          <a:p>
            <a:pPr lvl="1"/>
            <a:r>
              <a:rPr lang="en-US" sz="2000" dirty="0"/>
              <a:t>Round-robin grading</a:t>
            </a:r>
          </a:p>
          <a:p>
            <a:pPr lvl="1"/>
            <a:r>
              <a:rPr lang="en-US" sz="2000" dirty="0"/>
              <a:t>Post-grading checks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CFD96A-DEA1-AC44-8284-E24DC3021B10}"/>
              </a:ext>
            </a:extLst>
          </p:cNvPr>
          <p:cNvSpPr/>
          <p:nvPr/>
        </p:nvSpPr>
        <p:spPr>
          <a:xfrm>
            <a:off x="2825496" y="2481639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Diagnostic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264" y="1419911"/>
            <a:ext cx="4526280" cy="3394472"/>
          </a:xfrm>
        </p:spPr>
        <p:txBody>
          <a:bodyPr>
            <a:noAutofit/>
          </a:bodyPr>
          <a:lstStyle/>
          <a:p>
            <a:r>
              <a:rPr lang="en-US" sz="2800" dirty="0"/>
              <a:t>Embedded in activities</a:t>
            </a:r>
          </a:p>
          <a:p>
            <a:pPr lvl="1"/>
            <a:r>
              <a:rPr lang="en-US" sz="2000" dirty="0"/>
              <a:t>Occur BEFORE students write</a:t>
            </a:r>
            <a:endParaRPr lang="en-US" sz="2400" dirty="0"/>
          </a:p>
          <a:p>
            <a:pPr lvl="1"/>
            <a:r>
              <a:rPr lang="en-US" sz="2000" dirty="0"/>
              <a:t>ID specific knowledge, skills gaps</a:t>
            </a:r>
          </a:p>
          <a:p>
            <a:pPr lvl="1"/>
            <a:endParaRPr lang="en-US" sz="2000" dirty="0"/>
          </a:p>
          <a:p>
            <a:r>
              <a:rPr lang="en-US" sz="2800" dirty="0"/>
              <a:t>Teaches GTAs to:</a:t>
            </a:r>
          </a:p>
          <a:p>
            <a:pPr lvl="1"/>
            <a:r>
              <a:rPr lang="en-US" sz="2000" dirty="0"/>
              <a:t>Modify instruction to match needs</a:t>
            </a:r>
          </a:p>
          <a:p>
            <a:pPr lvl="1"/>
            <a:r>
              <a:rPr lang="en-US" sz="2000" dirty="0"/>
              <a:t>Use data in teaching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AB0C51-0EA0-9B42-8913-927A40CD1148}"/>
              </a:ext>
            </a:extLst>
          </p:cNvPr>
          <p:cNvSpPr/>
          <p:nvPr/>
        </p:nvSpPr>
        <p:spPr>
          <a:xfrm>
            <a:off x="2313432" y="3685032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3732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lides Template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804000"/>
      </a:hlink>
      <a:folHlink>
        <a:srgbClr val="99663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WP Template" id="{856F01FF-6602-0447-82CC-3C449DDC28A1}" vid="{F967C9EE-F2F1-2C46-99FB-24F9A5231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Slides Template</Template>
  <TotalTime>1878</TotalTime>
  <Words>1289</Words>
  <Application>Microsoft Macintosh PowerPoint</Application>
  <PresentationFormat>On-screen Show (16:9)</PresentationFormat>
  <Paragraphs>225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Biology Slides Template</vt:lpstr>
      <vt:lpstr>Using Markdown &amp; Free Tools to Write, Publish, &amp; Share an Open-Source Scientific Writing Guide</vt:lpstr>
      <vt:lpstr>Goals &amp; Outline for Today</vt:lpstr>
      <vt:lpstr>Tell the Truth…Is THIS Your Reality?</vt:lpstr>
      <vt:lpstr>…Or Is THIS Closer to Your Reality?</vt:lpstr>
      <vt:lpstr>How STEM Teaches Writing is NOT How Pros Do It</vt:lpstr>
      <vt:lpstr>Our Approach: Six Elements Model (SEM)</vt:lpstr>
      <vt:lpstr>Our Approach: Writing Guide (today)</vt:lpstr>
      <vt:lpstr>Our Approach: Instructor AND Student Training</vt:lpstr>
      <vt:lpstr>Our Approach: Diagnostic Data</vt:lpstr>
      <vt:lpstr>Our Approach: Automated Support</vt:lpstr>
      <vt:lpstr>Our Approach: Bins-Based Scoring</vt:lpstr>
      <vt:lpstr>Our Approach: Reflective Feedback, Coaching</vt:lpstr>
      <vt:lpstr>Outline for Today</vt:lpstr>
      <vt:lpstr>In Teams: Download Writing Guide Files</vt:lpstr>
      <vt:lpstr>Outline for Today</vt:lpstr>
      <vt:lpstr>All Texts Have Four Key Pieces –  Content, Structure, Expected Outputs, Time Invested</vt:lpstr>
      <vt:lpstr>In Teams: Edit, Then Create NEW .md Files</vt:lpstr>
      <vt:lpstr>Outline for Today</vt:lpstr>
      <vt:lpstr>In Teams: Convert Your Markdown Files</vt:lpstr>
      <vt:lpstr>Outline for Today</vt:lpstr>
      <vt:lpstr>Demo 2: Building Books with R Studio</vt:lpstr>
      <vt:lpstr>Demo 3: GitHub for Project Management </vt:lpstr>
      <vt:lpstr>Outline for Today</vt:lpstr>
      <vt:lpstr>In Teams: Debrief</vt:lpstr>
      <vt:lpstr>In Teams: Improving Zoom For Workshops</vt:lpstr>
      <vt:lpstr>In Teams: Improving Zoom For Workshops</vt:lpstr>
      <vt:lpstr>THANKS for coming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 Daniel Johnson</dc:creator>
  <cp:lastModifiedBy>A Daniel Johnson</cp:lastModifiedBy>
  <cp:revision>17</cp:revision>
  <dcterms:created xsi:type="dcterms:W3CDTF">2022-06-20T15:14:32Z</dcterms:created>
  <dcterms:modified xsi:type="dcterms:W3CDTF">2022-06-28T14:36:44Z</dcterms:modified>
</cp:coreProperties>
</file>